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mage Pyramids"/>
          <p:cNvSpPr txBox="1"/>
          <p:nvPr>
            <p:ph type="ctrTitle"/>
          </p:nvPr>
        </p:nvSpPr>
        <p:spPr>
          <a:xfrm>
            <a:off x="673100" y="2159000"/>
            <a:ext cx="11658600" cy="3886200"/>
          </a:xfrm>
          <a:prstGeom prst="rect">
            <a:avLst/>
          </a:prstGeom>
        </p:spPr>
        <p:txBody>
          <a:bodyPr/>
          <a:lstStyle/>
          <a:p>
            <a:pPr/>
            <a:r>
              <a:t>Image Pyramids</a:t>
            </a:r>
          </a:p>
        </p:txBody>
      </p:sp>
      <p:sp>
        <p:nvSpPr>
          <p:cNvPr id="159" name="patrick Kevorkian"/>
          <p:cNvSpPr txBox="1"/>
          <p:nvPr>
            <p:ph type="subTitle" sz="quarter" idx="1"/>
          </p:nvPr>
        </p:nvSpPr>
        <p:spPr>
          <a:xfrm>
            <a:off x="673100" y="608330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patrick Kevorkian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Example 2: camera m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2: camera man</a:t>
            </a:r>
          </a:p>
        </p:txBody>
      </p:sp>
      <p:sp>
        <p:nvSpPr>
          <p:cNvPr id="199" name="All togeth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All together </a:t>
            </a:r>
          </a:p>
        </p:txBody>
      </p:sp>
      <p:pic>
        <p:nvPicPr>
          <p:cNvPr id="200" name="Screen Shot 2017-12-05 at 11.15.57 AM.png" descr="Screen Shot 2017-12-05 at 11.15.57 AM.png"/>
          <p:cNvPicPr>
            <a:picLocks noChangeAspect="1"/>
          </p:cNvPicPr>
          <p:nvPr/>
        </p:nvPicPr>
        <p:blipFill>
          <a:blip r:embed="rId2">
            <a:extLst/>
          </a:blip>
          <a:srcRect l="4604" t="10521" r="9635" b="3719"/>
          <a:stretch>
            <a:fillRect/>
          </a:stretch>
        </p:blipFill>
        <p:spPr>
          <a:xfrm>
            <a:off x="291901" y="2020490"/>
            <a:ext cx="7210418" cy="71097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1" name="Screen Shot 2017-12-05 at 11.16.31 AM.png" descr="Screen Shot 2017-12-05 at 11.16.3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3064" y="2016621"/>
            <a:ext cx="4858490" cy="46353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2" name="Screen Shot 2017-12-05 at 11.16.53 AM.png" descr="Screen Shot 2017-12-05 at 11.16.5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70618" y="6724203"/>
            <a:ext cx="2783382" cy="27642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de: me in pyth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code: me in python</a:t>
            </a:r>
          </a:p>
        </p:txBody>
      </p:sp>
      <p:sp>
        <p:nvSpPr>
          <p:cNvPr id="205" name="Laplacian Pyrami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Laplacian Pyramids</a:t>
            </a:r>
          </a:p>
        </p:txBody>
      </p:sp>
      <p:sp>
        <p:nvSpPr>
          <p:cNvPr id="206" name="Based from Gaussia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Based from Gaussian </a:t>
            </a:r>
          </a:p>
          <a:p>
            <a:pPr/>
            <a:r>
              <a:t>Subtract blurred image from original = Lap image </a:t>
            </a:r>
          </a:p>
          <a:p>
            <a:pPr/>
            <a:r>
              <a:t>Able to retain images details that are lost </a:t>
            </a:r>
          </a:p>
          <a:p>
            <a:pPr/>
            <a:r>
              <a:t>Reconstruct image </a:t>
            </a:r>
          </a:p>
          <a:p>
            <a:pPr/>
            <a:r>
              <a:t>Upscaling</a:t>
            </a:r>
          </a:p>
          <a:p>
            <a:pPr/>
            <a:r>
              <a:t>Upscale + Lap image =  next level up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ample 1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ME</a:t>
            </a:r>
          </a:p>
        </p:txBody>
      </p:sp>
      <p:sp>
        <p:nvSpPr>
          <p:cNvPr id="209" name="Pyr: 0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Pyr: 0 </a:t>
            </a:r>
          </a:p>
        </p:txBody>
      </p:sp>
      <p:pic>
        <p:nvPicPr>
          <p:cNvPr id="210" name="Screen Shot 2017-12-05 at 11.14.50 AM.png" descr="Screen Shot 2017-12-05 at 11.14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0812" y="1805675"/>
            <a:ext cx="8183176" cy="77424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example 1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me</a:t>
            </a:r>
          </a:p>
        </p:txBody>
      </p:sp>
      <p:sp>
        <p:nvSpPr>
          <p:cNvPr id="213" name="pyr: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pyr: 1</a:t>
            </a:r>
          </a:p>
        </p:txBody>
      </p:sp>
      <p:pic>
        <p:nvPicPr>
          <p:cNvPr id="214" name="Screen Shot 2017-12-05 at 11.15.14 AM.png" descr="Screen Shot 2017-12-05 at 11.15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406" y="2539763"/>
            <a:ext cx="6089988" cy="60710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ample 2: Camera m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2: Camera man</a:t>
            </a:r>
          </a:p>
        </p:txBody>
      </p:sp>
      <p:sp>
        <p:nvSpPr>
          <p:cNvPr id="217" name="pyr: 0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pyr: 0 </a:t>
            </a:r>
          </a:p>
        </p:txBody>
      </p:sp>
      <p:pic>
        <p:nvPicPr>
          <p:cNvPr id="218" name="Screen Shot 2017-12-05 at 11.16.14 AM.png" descr="Screen Shot 2017-12-05 at 11.16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1930400"/>
            <a:ext cx="7670800" cy="72898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xample 2: camera m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2: camera man</a:t>
            </a:r>
          </a:p>
        </p:txBody>
      </p:sp>
      <p:sp>
        <p:nvSpPr>
          <p:cNvPr id="221" name="pyr: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pyr: 1</a:t>
            </a:r>
          </a:p>
        </p:txBody>
      </p:sp>
      <p:pic>
        <p:nvPicPr>
          <p:cNvPr id="222" name="Screen Shot 2017-12-05 at 11.16.42 AM.png" descr="Screen Shot 2017-12-05 at 11.16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8550" y="2806700"/>
            <a:ext cx="5727700" cy="5537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aplacian Blen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laplacian Blending </a:t>
            </a:r>
          </a:p>
        </p:txBody>
      </p:sp>
      <p:sp>
        <p:nvSpPr>
          <p:cNvPr id="225" name="Blend images togeth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Blend images together 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Feathering 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Mixing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Composite 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Build Lap pyramids for both images 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Build Gauss image from selected region 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Form combined pyramid 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Collapse to form new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Example 1: Apple, Or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Apple, Orange</a:t>
            </a:r>
          </a:p>
        </p:txBody>
      </p:sp>
      <p:sp>
        <p:nvSpPr>
          <p:cNvPr id="228" name="Code: me/mathwork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Code: me/mathworks</a:t>
            </a:r>
          </a:p>
        </p:txBody>
      </p:sp>
      <p:pic>
        <p:nvPicPr>
          <p:cNvPr id="229" name="apple1.jpg" descr="appl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341" y="2211189"/>
            <a:ext cx="5645662" cy="40460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30" name="orange1.jpg" descr="oran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0413" y="4931702"/>
            <a:ext cx="5645662" cy="40460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Example 1: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result </a:t>
            </a:r>
          </a:p>
        </p:txBody>
      </p:sp>
      <p:pic>
        <p:nvPicPr>
          <p:cNvPr id="233" name="Screen Shot 2017-12-02 at 9.14.51 PM.png" descr="Screen Shot 2017-12-02 at 9.14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9963" y="2531020"/>
            <a:ext cx="7844874" cy="60885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Example 2: Ap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2: Apps</a:t>
            </a:r>
          </a:p>
        </p:txBody>
      </p:sp>
      <p:sp>
        <p:nvSpPr>
          <p:cNvPr id="236" name="code: me/mathwork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code: me/mathworks</a:t>
            </a:r>
          </a:p>
        </p:txBody>
      </p:sp>
      <p:pic>
        <p:nvPicPr>
          <p:cNvPr id="237" name="books.JPG" descr="book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321" y="2325340"/>
            <a:ext cx="5102920" cy="51029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38" name="pin.jpg" descr="pi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5715" y="3797399"/>
            <a:ext cx="5102921" cy="51029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Topics </a:t>
            </a:r>
          </a:p>
        </p:txBody>
      </p:sp>
      <p:sp>
        <p:nvSpPr>
          <p:cNvPr id="162" name="Gaussian Pyramid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Gaussian Pyramids</a:t>
            </a:r>
          </a:p>
          <a:p>
            <a:pPr/>
            <a:r>
              <a:t>Laplacian Pyramids </a:t>
            </a:r>
          </a:p>
          <a:p>
            <a:pPr/>
            <a:r>
              <a:t>Pyramid Blending </a:t>
            </a:r>
          </a:p>
          <a:p>
            <a:pPr/>
            <a:r>
              <a:t>Composite Blending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Example 2: result"/>
          <p:cNvSpPr txBox="1"/>
          <p:nvPr>
            <p:ph type="title"/>
          </p:nvPr>
        </p:nvSpPr>
        <p:spPr>
          <a:xfrm>
            <a:off x="673100" y="590550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2: result </a:t>
            </a:r>
          </a:p>
        </p:txBody>
      </p:sp>
      <p:pic>
        <p:nvPicPr>
          <p:cNvPr id="241" name="Screen Shot 2017-12-02 at 9.14.08 PM.png" descr="Screen Shot 2017-12-02 at 9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266" y="2298699"/>
            <a:ext cx="5323833" cy="54172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2" name="Screen Shot 2017-12-02 at 9.18.09 PM.png" descr="Screen Shot 2017-12-02 at 9.18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2497" y="3500747"/>
            <a:ext cx="5460001" cy="54172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Example 3 Composite: me and Li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 Composite: me and Lisa</a:t>
            </a:r>
          </a:p>
        </p:txBody>
      </p:sp>
      <p:sp>
        <p:nvSpPr>
          <p:cNvPr id="245" name="code: me/mathwork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code: me/mathworks</a:t>
            </a:r>
          </a:p>
        </p:txBody>
      </p:sp>
      <p:pic>
        <p:nvPicPr>
          <p:cNvPr id="246" name="lisa2.jpg" descr="lisa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49" y="2253902"/>
            <a:ext cx="5747684" cy="60699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7" name="me.jpg" descr="m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7054" y="2415011"/>
            <a:ext cx="5747684" cy="57476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Example 3 Composite: me and Li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 Composite: me and Lisa</a:t>
            </a:r>
          </a:p>
        </p:txBody>
      </p:sp>
      <p:sp>
        <p:nvSpPr>
          <p:cNvPr id="250" name="Mask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Mask</a:t>
            </a:r>
          </a:p>
        </p:txBody>
      </p:sp>
      <p:pic>
        <p:nvPicPr>
          <p:cNvPr id="251" name="faceMaska.png" descr="faceMask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2150" y="2635250"/>
            <a:ext cx="6540500" cy="5880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xample 3 Composite: me and Li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3 Composite: me and Lisa</a:t>
            </a:r>
          </a:p>
        </p:txBody>
      </p:sp>
      <p:sp>
        <p:nvSpPr>
          <p:cNvPr id="254" name="Resul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Result</a:t>
            </a:r>
          </a:p>
        </p:txBody>
      </p:sp>
      <p:pic>
        <p:nvPicPr>
          <p:cNvPr id="255" name="Screen Shot 2017-12-05 at 10.55.02 AM.png" descr="Screen Shot 2017-12-05 at 10.55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0065" y="1955522"/>
            <a:ext cx="6844670" cy="72395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Conclusions</a:t>
            </a:r>
          </a:p>
        </p:txBody>
      </p:sp>
      <p:sp>
        <p:nvSpPr>
          <p:cNvPr id="258" name="Many of these techniques are very powerfu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of these techniques are very powerful </a:t>
            </a:r>
          </a:p>
          <a:p>
            <a:pPr/>
            <a:r>
              <a:t>We used them every day without realizing </a:t>
            </a:r>
          </a:p>
          <a:p>
            <a:pPr/>
            <a:r>
              <a:t>Large application now and in future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Goals</a:t>
            </a:r>
          </a:p>
        </p:txBody>
      </p:sp>
      <p:sp>
        <p:nvSpPr>
          <p:cNvPr id="165" name="To understand the Gaussian Pyram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understand the Gaussian Pyramid</a:t>
            </a:r>
          </a:p>
          <a:p>
            <a:pPr/>
            <a:r>
              <a:t>To understand the Laplacian Pyramid</a:t>
            </a:r>
          </a:p>
          <a:p>
            <a:pPr/>
            <a:r>
              <a:t>Use these concepts practically </a:t>
            </a:r>
          </a:p>
          <a:p>
            <a:pPr/>
            <a:r>
              <a:t>Implement these practicalities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view original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Review original images</a:t>
            </a:r>
          </a:p>
        </p:txBody>
      </p:sp>
      <p:pic>
        <p:nvPicPr>
          <p:cNvPr id="168" name="me.jpg" descr="m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067" y="2005657"/>
            <a:ext cx="4291311" cy="42913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9" name="cameraman.png" descr="camera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5708" y="2094346"/>
            <a:ext cx="4113933" cy="41139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0" name="lisa2.jpg" descr="lisa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3971" y="2005657"/>
            <a:ext cx="4063508" cy="42913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1" name="pin.jpg" descr="pin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0336" y="6362749"/>
            <a:ext cx="3148608" cy="31486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2" name="books.JPG" descr="book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66396" y="6362749"/>
            <a:ext cx="3148608" cy="31486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3" name="apple1.jpg" descr="apple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42456" y="6969125"/>
            <a:ext cx="2982709" cy="21376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4" name="orange1.jpg" descr="orange1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0175" y="6969125"/>
            <a:ext cx="2982710" cy="21376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de: Me in python"/>
          <p:cNvSpPr txBox="1"/>
          <p:nvPr>
            <p:ph type="body" idx="13"/>
          </p:nvPr>
        </p:nvSpPr>
        <p:spPr>
          <a:xfrm>
            <a:off x="673100" y="1319367"/>
            <a:ext cx="11658600" cy="536266"/>
          </a:xfrm>
          <a:prstGeom prst="rect">
            <a:avLst/>
          </a:prstGeom>
        </p:spPr>
        <p:txBody>
          <a:bodyPr/>
          <a:lstStyle/>
          <a:p>
            <a:pPr/>
            <a:r>
              <a:t>code: Me in python</a:t>
            </a:r>
          </a:p>
        </p:txBody>
      </p:sp>
      <p:sp>
        <p:nvSpPr>
          <p:cNvPr id="177" name="Gaussian Pyram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Gaussian Pyramid</a:t>
            </a:r>
          </a:p>
        </p:txBody>
      </p:sp>
      <p:sp>
        <p:nvSpPr>
          <p:cNvPr id="178" name="Series of down samp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Series of down sampling </a:t>
            </a:r>
          </a:p>
          <a:p>
            <a:pPr/>
            <a:r>
              <a:t>Series of Blurring </a:t>
            </a:r>
          </a:p>
          <a:p>
            <a:pPr/>
            <a:r>
              <a:t>Remove every other col/row</a:t>
            </a:r>
          </a:p>
          <a:p>
            <a:pPr/>
            <a:r>
              <a:t>Gaussian blur </a:t>
            </a:r>
          </a:p>
          <a:p>
            <a:pPr/>
            <a:r>
              <a:t>Results in smaller and smaller images (hence pyramid) </a:t>
            </a:r>
          </a:p>
          <a:p>
            <a:pPr/>
            <a:r>
              <a:t>Halves each time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xample 1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ME</a:t>
            </a:r>
          </a:p>
        </p:txBody>
      </p:sp>
      <p:sp>
        <p:nvSpPr>
          <p:cNvPr id="181" name="Pyr: 0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Pyr: 0</a:t>
            </a:r>
          </a:p>
        </p:txBody>
      </p:sp>
      <p:pic>
        <p:nvPicPr>
          <p:cNvPr id="182" name="Screen Shot 2017-12-05 at 11.14.37 AM.png" descr="Screen Shot 2017-12-05 at 11.14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2193" y="1885253"/>
            <a:ext cx="7720414" cy="73800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ample 1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me</a:t>
            </a:r>
          </a:p>
        </p:txBody>
      </p:sp>
      <p:sp>
        <p:nvSpPr>
          <p:cNvPr id="185" name="pyr: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pyr: 1</a:t>
            </a:r>
          </a:p>
        </p:txBody>
      </p:sp>
      <p:pic>
        <p:nvPicPr>
          <p:cNvPr id="186" name="Screen Shot 2017-12-05 at 11.15.03 AM.png" descr="Screen Shot 2017-12-05 at 11.15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7700" y="2832100"/>
            <a:ext cx="4089400" cy="4089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xample 1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me</a:t>
            </a:r>
          </a:p>
        </p:txBody>
      </p:sp>
      <p:sp>
        <p:nvSpPr>
          <p:cNvPr id="189" name="Pyr: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Pyr: 2</a:t>
            </a:r>
          </a:p>
        </p:txBody>
      </p:sp>
      <p:pic>
        <p:nvPicPr>
          <p:cNvPr id="190" name="Screen Shot 2017-12-05 at 11.15.25 AM.png" descr="Screen Shot 2017-12-05 at 11.15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3700" y="3848100"/>
            <a:ext cx="2057400" cy="2057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Example 1: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1: me</a:t>
            </a:r>
          </a:p>
        </p:txBody>
      </p:sp>
      <p:sp>
        <p:nvSpPr>
          <p:cNvPr id="193" name="All Togeth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All Together </a:t>
            </a:r>
          </a:p>
        </p:txBody>
      </p:sp>
      <p:pic>
        <p:nvPicPr>
          <p:cNvPr id="194" name="Screen Shot 2017-12-05 at 11.14.37 AM.png" descr="Screen Shot 2017-12-05 at 11.14.37 AM.png"/>
          <p:cNvPicPr>
            <a:picLocks noChangeAspect="1"/>
          </p:cNvPicPr>
          <p:nvPr/>
        </p:nvPicPr>
        <p:blipFill>
          <a:blip r:embed="rId2">
            <a:extLst/>
          </a:blip>
          <a:srcRect l="9057" t="11441" r="9057" b="6674"/>
          <a:stretch>
            <a:fillRect/>
          </a:stretch>
        </p:blipFill>
        <p:spPr>
          <a:xfrm>
            <a:off x="583893" y="2084784"/>
            <a:ext cx="7302807" cy="69808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95" name="Screen Shot 2017-12-05 at 11.15.03 AM.png" descr="Screen Shot 2017-12-05 at 11.15.0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4850" y="2110283"/>
            <a:ext cx="4089400" cy="4089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96" name="Screen Shot 2017-12-05 at 11.15.25 AM.png" descr="Screen Shot 2017-12-05 at 11.15.2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40850" y="6763891"/>
            <a:ext cx="2057400" cy="205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